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D3DB"/>
    <a:srgbClr val="120336"/>
    <a:srgbClr val="282F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397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651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03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536989" y="305163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00" b="1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Hệ thống </a:t>
            </a:r>
            <a:r>
              <a:rPr lang="en-US" sz="4400" b="1" dirty="0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gợi </a:t>
            </a:r>
            <a:r>
              <a:rPr lang="en-US" sz="4400" b="1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ý </a:t>
            </a:r>
          </a:p>
          <a:p>
            <a:pPr marL="0" indent="0" algn="ctr">
              <a:lnSpc>
                <a:spcPts val="5550"/>
              </a:lnSpc>
              <a:buNone/>
            </a:pPr>
            <a:r>
              <a:rPr lang="en-US" sz="4400" b="1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(</a:t>
            </a:r>
            <a:r>
              <a:rPr lang="en-US" sz="4400" b="1" dirty="0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Recommender System – RS)</a:t>
            </a:r>
            <a:endParaRPr 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FC367-9A47-4C82-BCA0-9A6A01082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8720A60-9F99-45BC-B02C-67348FF48254}"/>
              </a:ext>
            </a:extLst>
          </p:cNvPr>
          <p:cNvSpPr/>
          <p:nvPr/>
        </p:nvSpPr>
        <p:spPr>
          <a:xfrm>
            <a:off x="12468113" y="7358231"/>
            <a:ext cx="2162287" cy="871369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621226" y="3760351"/>
            <a:ext cx="73879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Demo giao diện ứng dụng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EAAC37-6EFF-47ED-92FE-02D74FEAA2EE}"/>
              </a:ext>
            </a:extLst>
          </p:cNvPr>
          <p:cNvSpPr/>
          <p:nvPr/>
        </p:nvSpPr>
        <p:spPr>
          <a:xfrm>
            <a:off x="12468113" y="7358231"/>
            <a:ext cx="2162287" cy="871369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079DA0-E532-4951-8B95-12EAE5E12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  <p:pic>
        <p:nvPicPr>
          <p:cNvPr id="6" name="Picture 5" descr="A pink brain with black background&#10;&#10;AI-generated content may be incorrect.">
            <a:extLst>
              <a:ext uri="{FF2B5EF4-FFF2-40B4-BE49-F238E27FC236}">
                <a16:creationId xmlns:a16="http://schemas.microsoft.com/office/drawing/2014/main" id="{54BCA789-CDD9-4BD0-8E57-59D4FF59E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377" y="4941155"/>
            <a:ext cx="1181645" cy="11816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431474" y="3754755"/>
            <a:ext cx="37674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File báo cáo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0022B8-1FD9-4AA0-9326-928BE28F5CE2}"/>
              </a:ext>
            </a:extLst>
          </p:cNvPr>
          <p:cNvSpPr/>
          <p:nvPr/>
        </p:nvSpPr>
        <p:spPr>
          <a:xfrm>
            <a:off x="12468113" y="7358231"/>
            <a:ext cx="2162287" cy="871369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35F32D-74D9-4D38-AAFF-5A571C260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89" y="20016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Kết luận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E56D63-D6B5-4DCD-929B-0185AF476D8F}"/>
              </a:ext>
            </a:extLst>
          </p:cNvPr>
          <p:cNvSpPr/>
          <p:nvPr/>
        </p:nvSpPr>
        <p:spPr>
          <a:xfrm>
            <a:off x="793789" y="3301884"/>
            <a:ext cx="9243096" cy="3046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2850"/>
              </a:lnSpc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Đề tài đã thành công trong việc tìm hiểu về máy học trong hệ thống gợi ý.</a:t>
            </a:r>
          </a:p>
          <a:p>
            <a:pPr algn="just">
              <a:lnSpc>
                <a:spcPts val="2850"/>
              </a:lnSpc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ts val="2850"/>
              </a:lnSpc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Kết hợp các phương pháp lọc cộng tác và lọc theo nội dung, đồng thời so sánh hiệu quả của các mô hình máy học truyền thống và học sâu. </a:t>
            </a:r>
          </a:p>
          <a:p>
            <a:pPr algn="just">
              <a:lnSpc>
                <a:spcPts val="2850"/>
              </a:lnSpc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ts val="2850"/>
              </a:lnSpc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Hệ thống đã được đánh giá trên bộ dữ liệu MovieLens 100K.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E5ABF2-3B62-43E8-8866-7431444E024D}"/>
              </a:ext>
            </a:extLst>
          </p:cNvPr>
          <p:cNvSpPr/>
          <p:nvPr/>
        </p:nvSpPr>
        <p:spPr>
          <a:xfrm>
            <a:off x="12812486" y="7696200"/>
            <a:ext cx="1687285" cy="424543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6A33DC-06CA-4C55-8BBA-6DABC3831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823313" y="3754755"/>
            <a:ext cx="89837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400" b="1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CẢM ƠN VÌ ĐÃ THEO DÕI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0022B8-1FD9-4AA0-9326-928BE28F5CE2}"/>
              </a:ext>
            </a:extLst>
          </p:cNvPr>
          <p:cNvSpPr/>
          <p:nvPr/>
        </p:nvSpPr>
        <p:spPr>
          <a:xfrm>
            <a:off x="12468113" y="7358231"/>
            <a:ext cx="2162287" cy="871369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244006-C34D-461D-8778-73CDD770F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073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3"/>
          <p:cNvSpPr/>
          <p:nvPr/>
        </p:nvSpPr>
        <p:spPr>
          <a:xfrm>
            <a:off x="7428548" y="4968121"/>
            <a:ext cx="6408063" cy="2394823"/>
          </a:xfrm>
          <a:prstGeom prst="roundRect">
            <a:avLst>
              <a:gd name="adj" fmla="val 6109"/>
            </a:avLst>
          </a:prstGeom>
          <a:solidFill>
            <a:srgbClr val="07070C"/>
          </a:solidFill>
          <a:ln/>
        </p:spPr>
      </p:sp>
      <p:sp>
        <p:nvSpPr>
          <p:cNvPr id="2" name="Text 0"/>
          <p:cNvSpPr/>
          <p:nvPr/>
        </p:nvSpPr>
        <p:spPr>
          <a:xfrm>
            <a:off x="4243412" y="6328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Mục tiêu đề tài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369225"/>
            <a:ext cx="6407944" cy="2031921"/>
          </a:xfrm>
          <a:prstGeom prst="roundRect">
            <a:avLst>
              <a:gd name="adj" fmla="val 7200"/>
            </a:avLst>
          </a:prstGeom>
          <a:solidFill>
            <a:srgbClr val="07070C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38745"/>
            <a:ext cx="6407944" cy="2311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861614" y="219920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445096" y="3253740"/>
            <a:ext cx="46827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Nghiên </a:t>
            </a: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cứu 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và ứng dụng máy học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7428548" y="2369225"/>
            <a:ext cx="6408063" cy="2031921"/>
          </a:xfrm>
          <a:prstGeom prst="roundRect">
            <a:avLst>
              <a:gd name="adj" fmla="val 7200"/>
            </a:avLst>
          </a:prstGeom>
          <a:solidFill>
            <a:srgbClr val="07070C"/>
          </a:solidFill>
          <a:ln/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2338745"/>
            <a:ext cx="6408063" cy="24210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496371" y="219920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8284557" y="3106339"/>
            <a:ext cx="442362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Tìm hiểu về các phương pháp </a:t>
            </a:r>
            <a:b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</a:b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trong hệ thống gợi ý</a:t>
            </a:r>
            <a:endParaRPr 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7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685842" y="3780949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9"/>
          <p:cNvSpPr/>
          <p:nvPr/>
        </p:nvSpPr>
        <p:spPr>
          <a:xfrm>
            <a:off x="793790" y="4968121"/>
            <a:ext cx="6407944" cy="2394823"/>
          </a:xfrm>
          <a:prstGeom prst="roundRect">
            <a:avLst>
              <a:gd name="adj" fmla="val 6109"/>
            </a:avLst>
          </a:prstGeom>
          <a:solidFill>
            <a:srgbClr val="07070C"/>
          </a:solidFill>
          <a:ln/>
        </p:spPr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050" y="4926635"/>
            <a:ext cx="6407944" cy="242103"/>
          </a:xfrm>
          <a:prstGeom prst="rect">
            <a:avLst/>
          </a:prstGeom>
        </p:spPr>
      </p:pic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4627959"/>
            <a:ext cx="680442" cy="680442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3861614" y="4798100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100" dirty="0"/>
          </a:p>
        </p:txBody>
      </p:sp>
      <p:sp>
        <p:nvSpPr>
          <p:cNvPr id="19" name="Text 11"/>
          <p:cNvSpPr/>
          <p:nvPr/>
        </p:nvSpPr>
        <p:spPr>
          <a:xfrm>
            <a:off x="7663161" y="5806456"/>
            <a:ext cx="58933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So sánh </a:t>
            </a: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hiệu suất của các mô hình máy học 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truyền thống 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với các mô hình chuyên biệt</a:t>
            </a:r>
            <a:endParaRPr 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ts val="27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2"/>
          <p:cNvSpPr/>
          <p:nvPr/>
        </p:nvSpPr>
        <p:spPr>
          <a:xfrm>
            <a:off x="1051084" y="6379845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808" y="4926636"/>
            <a:ext cx="6408063" cy="242103"/>
          </a:xfrm>
          <a:prstGeom prst="rect">
            <a:avLst/>
          </a:prstGeom>
        </p:spPr>
      </p:pic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4627959"/>
            <a:ext cx="680442" cy="680442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10496371" y="4798100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100" dirty="0"/>
          </a:p>
        </p:txBody>
      </p:sp>
      <p:sp>
        <p:nvSpPr>
          <p:cNvPr id="25" name="Text 15"/>
          <p:cNvSpPr/>
          <p:nvPr/>
        </p:nvSpPr>
        <p:spPr>
          <a:xfrm>
            <a:off x="1028284" y="5964860"/>
            <a:ext cx="589347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Tìm hiểu về tập dữ liệu MovieLens 100K</a:t>
            </a:r>
            <a:endParaRPr 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27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16"/>
          <p:cNvSpPr/>
          <p:nvPr/>
        </p:nvSpPr>
        <p:spPr>
          <a:xfrm>
            <a:off x="7685842" y="6379845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E5ABF2-3B62-43E8-8866-7431444E024D}"/>
              </a:ext>
            </a:extLst>
          </p:cNvPr>
          <p:cNvSpPr/>
          <p:nvPr/>
        </p:nvSpPr>
        <p:spPr>
          <a:xfrm>
            <a:off x="12812486" y="7696200"/>
            <a:ext cx="1687285" cy="424543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04BD475-B908-43E5-A175-450D960EC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13" grpId="0" animBg="1"/>
      <p:bldP spid="19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31143" y="1462735"/>
            <a:ext cx="5670590" cy="807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7AF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Các mô hình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257193"/>
            <a:ext cx="6407944" cy="807958"/>
          </a:xfrm>
          <a:prstGeom prst="roundRect">
            <a:avLst>
              <a:gd name="adj" fmla="val 4211"/>
            </a:avLst>
          </a:prstGeom>
          <a:solidFill>
            <a:schemeClr val="accent2">
              <a:lumMod val="20000"/>
              <a:lumOff val="80000"/>
            </a:schemeClr>
          </a:solidFill>
          <a:ln/>
        </p:spPr>
      </p:sp>
      <p:sp>
        <p:nvSpPr>
          <p:cNvPr id="4" name="Text 2"/>
          <p:cNvSpPr/>
          <p:nvPr/>
        </p:nvSpPr>
        <p:spPr>
          <a:xfrm>
            <a:off x="2272462" y="3484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SVD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7428548" y="3257193"/>
            <a:ext cx="6408063" cy="807958"/>
          </a:xfrm>
          <a:prstGeom prst="roundRect">
            <a:avLst>
              <a:gd name="adj" fmla="val 4211"/>
            </a:avLst>
          </a:prstGeom>
          <a:solidFill>
            <a:schemeClr val="accent2">
              <a:lumMod val="20000"/>
              <a:lumOff val="80000"/>
            </a:schemeClr>
          </a:solidFill>
          <a:ln/>
        </p:spPr>
      </p:sp>
      <p:sp>
        <p:nvSpPr>
          <p:cNvPr id="6" name="Text 4"/>
          <p:cNvSpPr/>
          <p:nvPr/>
        </p:nvSpPr>
        <p:spPr>
          <a:xfrm>
            <a:off x="9767190" y="34840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Decision Tree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93790" y="4291965"/>
            <a:ext cx="6407944" cy="807958"/>
          </a:xfrm>
          <a:prstGeom prst="roundRect">
            <a:avLst>
              <a:gd name="adj" fmla="val 4211"/>
            </a:avLst>
          </a:prstGeom>
          <a:solidFill>
            <a:schemeClr val="accent2">
              <a:lumMod val="20000"/>
              <a:lumOff val="80000"/>
            </a:schemeClr>
          </a:solidFill>
          <a:ln/>
        </p:spPr>
      </p:sp>
      <p:sp>
        <p:nvSpPr>
          <p:cNvPr id="8" name="Text 6"/>
          <p:cNvSpPr/>
          <p:nvPr/>
        </p:nvSpPr>
        <p:spPr>
          <a:xfrm>
            <a:off x="3277503" y="45187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KNN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428548" y="4291965"/>
            <a:ext cx="6408063" cy="807958"/>
          </a:xfrm>
          <a:prstGeom prst="roundRect">
            <a:avLst>
              <a:gd name="adj" fmla="val 4211"/>
            </a:avLst>
          </a:prstGeom>
          <a:solidFill>
            <a:schemeClr val="accent2">
              <a:lumMod val="20000"/>
              <a:lumOff val="80000"/>
            </a:schemeClr>
          </a:solidFill>
          <a:ln/>
        </p:spPr>
      </p:sp>
      <p:sp>
        <p:nvSpPr>
          <p:cNvPr id="10" name="Text 8"/>
          <p:cNvSpPr/>
          <p:nvPr/>
        </p:nvSpPr>
        <p:spPr>
          <a:xfrm>
            <a:off x="10344133" y="45199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NCF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93789" y="5326737"/>
            <a:ext cx="6407944" cy="807958"/>
          </a:xfrm>
          <a:prstGeom prst="roundRect">
            <a:avLst>
              <a:gd name="adj" fmla="val 4211"/>
            </a:avLst>
          </a:prstGeom>
          <a:solidFill>
            <a:schemeClr val="accent2">
              <a:lumMod val="20000"/>
              <a:lumOff val="80000"/>
            </a:schemeClr>
          </a:solidFill>
          <a:ln/>
        </p:spPr>
      </p:sp>
      <p:sp>
        <p:nvSpPr>
          <p:cNvPr id="12" name="Text 10"/>
          <p:cNvSpPr/>
          <p:nvPr/>
        </p:nvSpPr>
        <p:spPr>
          <a:xfrm>
            <a:off x="2891730" y="55553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Linear Regression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7428548" y="5326737"/>
            <a:ext cx="6408063" cy="807958"/>
          </a:xfrm>
          <a:prstGeom prst="roundRect">
            <a:avLst>
              <a:gd name="adj" fmla="val 4211"/>
            </a:avLst>
          </a:prstGeom>
          <a:solidFill>
            <a:schemeClr val="accent2">
              <a:lumMod val="20000"/>
              <a:lumOff val="80000"/>
            </a:schemeClr>
          </a:solidFill>
          <a:ln/>
        </p:spPr>
      </p:sp>
      <p:sp>
        <p:nvSpPr>
          <p:cNvPr id="14" name="Text 12"/>
          <p:cNvSpPr/>
          <p:nvPr/>
        </p:nvSpPr>
        <p:spPr>
          <a:xfrm>
            <a:off x="9963133" y="55535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LightGBM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E5ABF2-3B62-43E8-8866-7431444E024D}"/>
              </a:ext>
            </a:extLst>
          </p:cNvPr>
          <p:cNvSpPr/>
          <p:nvPr/>
        </p:nvSpPr>
        <p:spPr>
          <a:xfrm>
            <a:off x="12812486" y="7696200"/>
            <a:ext cx="1687285" cy="424543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8" grpId="0" animBg="1"/>
      <p:bldP spid="10" grpId="0" animBg="1"/>
      <p:bldP spid="12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28" y="1662350"/>
            <a:ext cx="6130855" cy="56420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5425" y="14119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97B8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Decision Tree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55424" y="2912515"/>
            <a:ext cx="6020727" cy="3991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Decision Tree là thuật toán học máy giám sát phổ biến.</a:t>
            </a:r>
          </a:p>
          <a:p>
            <a:pPr algn="just">
              <a:lnSpc>
                <a:spcPts val="2850"/>
              </a:lnSpc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ts val="2850"/>
              </a:lnSpc>
            </a:pPr>
            <a:r>
              <a:rPr lang="en-US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</a:t>
            </a:r>
            <a:r>
              <a:rPr lang="vi-VN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ược dùng trong</a:t>
            </a:r>
            <a:r>
              <a:rPr lang="en-US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cả</a:t>
            </a:r>
            <a:r>
              <a:rPr lang="vi-VN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phân loại và hồi quy</a:t>
            </a:r>
            <a:r>
              <a:rPr lang="en-US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ts val="2850"/>
              </a:lnSpc>
            </a:pPr>
            <a:endParaRPr lang="en-US" sz="2400" b="1">
              <a:solidFill>
                <a:srgbClr val="DCD3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2850"/>
              </a:lnSpc>
            </a:pPr>
            <a:r>
              <a:rPr lang="en-US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 hình có dạng cây với các nút đại diện cho thuộc tính, nhánh là quyết định, và lá là kết quả dự đoán.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E5ABF2-3B62-43E8-8866-7431444E024D}"/>
              </a:ext>
            </a:extLst>
          </p:cNvPr>
          <p:cNvSpPr/>
          <p:nvPr/>
        </p:nvSpPr>
        <p:spPr>
          <a:xfrm>
            <a:off x="12812486" y="7696200"/>
            <a:ext cx="1687285" cy="424543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23DA82-7220-4260-98EB-37046A15C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43744"/>
            <a:ext cx="6244709" cy="46808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1550" y="12893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97B8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SVD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01550" y="2645160"/>
            <a:ext cx="6244709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Mô hình máy học hiện đại.</a:t>
            </a:r>
          </a:p>
          <a:p>
            <a:pPr marL="0" indent="0" algn="just">
              <a:lnSpc>
                <a:spcPts val="2850"/>
              </a:lnSpc>
              <a:buNone/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Đây là kỹ thuật được sử dụng phổ biến trong lọc cộng tác.</a:t>
            </a:r>
          </a:p>
          <a:p>
            <a:pPr marL="0" indent="0" algn="just">
              <a:lnSpc>
                <a:spcPts val="2850"/>
              </a:lnSpc>
              <a:buNone/>
            </a:pPr>
            <a:endParaRPr lang="en-US" sz="2400" b="1">
              <a:solidFill>
                <a:srgbClr val="DCD3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SVD sẽ sử dụng một hàm để giảm thiểu sai số bình phương sau khi phân rã ma trận.</a:t>
            </a:r>
            <a:endParaRPr lang="en-US" sz="2400" b="1" dirty="0">
              <a:solidFill>
                <a:srgbClr val="DCD3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E5ABF2-3B62-43E8-8866-7431444E024D}"/>
              </a:ext>
            </a:extLst>
          </p:cNvPr>
          <p:cNvSpPr/>
          <p:nvPr/>
        </p:nvSpPr>
        <p:spPr>
          <a:xfrm>
            <a:off x="12812486" y="7696200"/>
            <a:ext cx="1687285" cy="424543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5B846F-8AE6-441F-8623-6BBC4B69EE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C4A97E99-FFF8-4250-9D44-4B0FB9E729F9}"/>
              </a:ext>
            </a:extLst>
          </p:cNvPr>
          <p:cNvSpPr/>
          <p:nvPr/>
        </p:nvSpPr>
        <p:spPr>
          <a:xfrm>
            <a:off x="7591903" y="1894445"/>
            <a:ext cx="502060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>
                <a:solidFill>
                  <a:srgbClr val="5E98F1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Singular Value Decomposition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136" y="1725780"/>
            <a:ext cx="6406661" cy="49609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2692" y="118566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97B8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KNN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479778" y="18944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5E98F1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K Neighbors Regressor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392692" y="2680717"/>
            <a:ext cx="62447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2850"/>
              </a:lnSpc>
            </a:pPr>
            <a:r>
              <a:rPr lang="vi-VN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KNN là thuật toán phi tham số đơn giản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ts val="2850"/>
              </a:lnSpc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ts val="2850"/>
              </a:lnSpc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KNN không có quá trình học.</a:t>
            </a:r>
          </a:p>
          <a:p>
            <a:pPr algn="just">
              <a:lnSpc>
                <a:spcPts val="2850"/>
              </a:lnSpc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ts val="2850"/>
              </a:lnSpc>
            </a:pPr>
            <a:r>
              <a:rPr lang="vi-VN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 tìm các điểm dữ liệu gần nhất dựa trên đặc trưng hoặc hành vi</a:t>
            </a:r>
            <a:r>
              <a:rPr lang="en-US" sz="2400" b="1">
                <a:solidFill>
                  <a:srgbClr val="DCD3D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b="1" dirty="0">
              <a:solidFill>
                <a:srgbClr val="DCD3D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E5ABF2-3B62-43E8-8866-7431444E024D}"/>
              </a:ext>
            </a:extLst>
          </p:cNvPr>
          <p:cNvSpPr/>
          <p:nvPr/>
        </p:nvSpPr>
        <p:spPr>
          <a:xfrm>
            <a:off x="12812486" y="7696200"/>
            <a:ext cx="1687285" cy="424543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015EE5-1DE0-4197-8A04-F7A9FA17F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70863"/>
            <a:ext cx="6244709" cy="46920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13164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97B8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NCF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01549" y="2481738"/>
            <a:ext cx="6244709" cy="3266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NCF là một mô hình học sâu sử dụng Neural Network. </a:t>
            </a:r>
          </a:p>
          <a:p>
            <a:pPr marL="0" indent="0" algn="just">
              <a:lnSpc>
                <a:spcPts val="2850"/>
              </a:lnSpc>
              <a:buNone/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NCF </a:t>
            </a: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học các hàm tương tác phức tạp giữa người dùng và vật phẩm thông qua mạng nơ-ron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lnSpc>
                <a:spcPts val="2850"/>
              </a:lnSpc>
              <a:buNone/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Mô hình này có độ chính xác cao kể cả đó là các tập dữ liệu lớn.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E5ABF2-3B62-43E8-8866-7431444E024D}"/>
              </a:ext>
            </a:extLst>
          </p:cNvPr>
          <p:cNvSpPr/>
          <p:nvPr/>
        </p:nvSpPr>
        <p:spPr>
          <a:xfrm>
            <a:off x="12812486" y="7696200"/>
            <a:ext cx="1687285" cy="424543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90AEA-3134-4F90-923C-425FA28169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C6D8EDC8-0237-4A3C-BA0A-A69996A9A66A}"/>
              </a:ext>
            </a:extLst>
          </p:cNvPr>
          <p:cNvSpPr/>
          <p:nvPr/>
        </p:nvSpPr>
        <p:spPr>
          <a:xfrm>
            <a:off x="7591903" y="1894445"/>
            <a:ext cx="502060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b="1">
                <a:solidFill>
                  <a:srgbClr val="5E98F1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Neural Collaborative Filtering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71" y="1654765"/>
            <a:ext cx="6244709" cy="550817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9521" y="12071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97B8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Linear Regression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599521" y="2412887"/>
            <a:ext cx="6244709" cy="3991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Linear Regression là 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một thuật </a:t>
            </a: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toán học máy đơn giản nhưng 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hiệu quả. </a:t>
            </a:r>
          </a:p>
          <a:p>
            <a:pPr marL="0" indent="0" algn="just">
              <a:lnSpc>
                <a:spcPts val="2850"/>
              </a:lnSpc>
              <a:buNone/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Linear Regression sẽ đưa tập dữ liệu về thành một hàm tuyến tính. </a:t>
            </a:r>
          </a:p>
          <a:p>
            <a:pPr marL="0" indent="0" algn="just">
              <a:lnSpc>
                <a:spcPts val="2850"/>
              </a:lnSpc>
              <a:buNone/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Mặc </a:t>
            </a: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dù đơn giản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, Linear Regression </a:t>
            </a: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vẫn là một cơ sở tốt để so sánh hiệu suất với các mô hình phức tạp hơn.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E5ABF2-3B62-43E8-8866-7431444E024D}"/>
              </a:ext>
            </a:extLst>
          </p:cNvPr>
          <p:cNvSpPr/>
          <p:nvPr/>
        </p:nvSpPr>
        <p:spPr>
          <a:xfrm>
            <a:off x="12812486" y="7696200"/>
            <a:ext cx="1687285" cy="424543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6CCC4-2632-4CD8-96B0-083506CDF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873" y="1817914"/>
            <a:ext cx="5483187" cy="45937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79778" y="12657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97B8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LightGBM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479779" y="2626001"/>
            <a:ext cx="5859704" cy="362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LightGBM </a:t>
            </a: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là 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một mô hình máy học tăng cường.</a:t>
            </a:r>
          </a:p>
          <a:p>
            <a:pPr marL="0" indent="0" algn="just">
              <a:lnSpc>
                <a:spcPts val="2850"/>
              </a:lnSpc>
              <a:buNone/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Dựa </a:t>
            </a: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trên cây quyết 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định, LightGBM </a:t>
            </a:r>
            <a:r>
              <a:rPr lang="en-US" sz="2400" b="1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được thiết kế để xử lý lượng lớn dữ liệu một cách nhanh chóng</a:t>
            </a: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. </a:t>
            </a:r>
          </a:p>
          <a:p>
            <a:pPr marL="0" indent="0" algn="just">
              <a:lnSpc>
                <a:spcPts val="2850"/>
              </a:lnSpc>
              <a:buNone/>
            </a:pPr>
            <a:endParaRPr lang="en-US" sz="2400" b="1">
              <a:solidFill>
                <a:srgbClr val="E0D6DE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b="1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Được dùng cho cả lọc dựa trên nội dung và lọc cộng tác.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E5ABF2-3B62-43E8-8866-7431444E024D}"/>
              </a:ext>
            </a:extLst>
          </p:cNvPr>
          <p:cNvSpPr/>
          <p:nvPr/>
        </p:nvSpPr>
        <p:spPr>
          <a:xfrm>
            <a:off x="12812486" y="7696200"/>
            <a:ext cx="1687285" cy="424543"/>
          </a:xfrm>
          <a:prstGeom prst="rect">
            <a:avLst/>
          </a:prstGeom>
          <a:solidFill>
            <a:srgbClr val="12033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736760-363E-4F05-9FE9-D51AB6D49C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786467" cy="1004998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C849C5A4-86D5-4658-A64E-8BC09CC2AB49}"/>
              </a:ext>
            </a:extLst>
          </p:cNvPr>
          <p:cNvSpPr/>
          <p:nvPr/>
        </p:nvSpPr>
        <p:spPr>
          <a:xfrm>
            <a:off x="7573479" y="1974574"/>
            <a:ext cx="54831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b="1">
                <a:solidFill>
                  <a:srgbClr val="5E98F1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Light Gradient Boosting Machine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456</Words>
  <Application>Microsoft Office PowerPoint</Application>
  <PresentationFormat>Custom</PresentationFormat>
  <Paragraphs>77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Times New Roman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Dang Duy</cp:lastModifiedBy>
  <cp:revision>78</cp:revision>
  <dcterms:created xsi:type="dcterms:W3CDTF">2025-07-27T10:13:31Z</dcterms:created>
  <dcterms:modified xsi:type="dcterms:W3CDTF">2025-07-28T04:39:28Z</dcterms:modified>
</cp:coreProperties>
</file>